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4"/>
    <p:sldMasterId id="2147483752" r:id="rId5"/>
    <p:sldMasterId id="2147483753" r:id="rId6"/>
    <p:sldMasterId id="2147483754" r:id="rId7"/>
    <p:sldMasterId id="214748375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Lst>
  <p:sldSz cy="5143500" cx="9144000"/>
  <p:notesSz cx="6858000" cy="9144000"/>
  <p:embeddedFontLst>
    <p:embeddedFont>
      <p:font typeface="Google Sans SemiBold"/>
      <p:regular r:id="rId20"/>
      <p:bold r:id="rId21"/>
      <p:italic r:id="rId22"/>
      <p:boldItalic r:id="rId23"/>
    </p:embeddedFont>
    <p:embeddedFont>
      <p:font typeface="Google Sans Mono"/>
      <p:regular r:id="rId24"/>
      <p:bold r:id="rId25"/>
      <p:italic r:id="rId26"/>
      <p:boldItalic r:id="rId27"/>
    </p:embeddedFont>
    <p:embeddedFont>
      <p:font typeface="Roboto Mono Light"/>
      <p:regular r:id="rId28"/>
      <p:bold r:id="rId29"/>
      <p:italic r:id="rId30"/>
      <p:boldItalic r:id="rId31"/>
    </p:embeddedFont>
    <p:embeddedFont>
      <p:font typeface="Google Sans"/>
      <p:regular r:id="rId32"/>
      <p:bold r:id="rId33"/>
      <p:italic r:id="rId34"/>
      <p:boldItalic r:id="rId35"/>
    </p:embeddedFont>
    <p:embeddedFont>
      <p:font typeface="Google Sans Medium"/>
      <p:regular r:id="rId36"/>
      <p:bold r:id="rId37"/>
      <p:italic r:id="rId38"/>
      <p:boldItalic r:id="rId39"/>
    </p:embeddedFont>
    <p:embeddedFont>
      <p:font typeface="Google Sans Text"/>
      <p:regular r:id="rId40"/>
      <p:bold r:id="rId41"/>
      <p:italic r:id="rId42"/>
      <p:boldItalic r:id="rId43"/>
    </p:embeddedFont>
    <p:embeddedFont>
      <p:font typeface="Helvetica Neue"/>
      <p:regular r:id="rId44"/>
      <p:bold r:id="rId45"/>
      <p:italic r:id="rId46"/>
      <p:boldItalic r:id="rId47"/>
    </p:embeddedFont>
    <p:embeddedFont>
      <p:font typeface="Roboto Mono"/>
      <p:regular r:id="rId48"/>
      <p:bold r:id="rId49"/>
      <p:italic r:id="rId50"/>
      <p:boldItalic r:id="rId51"/>
    </p:embeddedFont>
    <p:embeddedFont>
      <p:font typeface="Open Sans Light"/>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Text-regular.fntdata"/><Relationship Id="rId42" Type="http://schemas.openxmlformats.org/officeDocument/2006/relationships/font" Target="fonts/GoogleSansText-italic.fntdata"/><Relationship Id="rId41" Type="http://schemas.openxmlformats.org/officeDocument/2006/relationships/font" Target="fonts/GoogleSansText-bold.fntdata"/><Relationship Id="rId44" Type="http://schemas.openxmlformats.org/officeDocument/2006/relationships/font" Target="fonts/HelveticaNeue-regular.fntdata"/><Relationship Id="rId43" Type="http://schemas.openxmlformats.org/officeDocument/2006/relationships/font" Target="fonts/GoogleSansText-boldItalic.fntdata"/><Relationship Id="rId46" Type="http://schemas.openxmlformats.org/officeDocument/2006/relationships/font" Target="fonts/HelveticaNeue-italic.fntdata"/><Relationship Id="rId45" Type="http://schemas.openxmlformats.org/officeDocument/2006/relationships/font" Target="fonts/HelveticaNeue-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RobotoMono-regular.fntdata"/><Relationship Id="rId47" Type="http://schemas.openxmlformats.org/officeDocument/2006/relationships/font" Target="fonts/HelveticaNeue-boldItalic.fntdata"/><Relationship Id="rId49" Type="http://schemas.openxmlformats.org/officeDocument/2006/relationships/font" Target="fonts/RobotoMon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RobotoMonoLight-boldItalic.fntdata"/><Relationship Id="rId30" Type="http://schemas.openxmlformats.org/officeDocument/2006/relationships/font" Target="fonts/RobotoMonoLight-italic.fntdata"/><Relationship Id="rId33" Type="http://schemas.openxmlformats.org/officeDocument/2006/relationships/font" Target="fonts/GoogleSans-bold.fntdata"/><Relationship Id="rId32" Type="http://schemas.openxmlformats.org/officeDocument/2006/relationships/font" Target="fonts/GoogleSans-regular.fntdata"/><Relationship Id="rId35" Type="http://schemas.openxmlformats.org/officeDocument/2006/relationships/font" Target="fonts/GoogleSans-boldItalic.fntdata"/><Relationship Id="rId34" Type="http://schemas.openxmlformats.org/officeDocument/2006/relationships/font" Target="fonts/GoogleSans-italic.fntdata"/><Relationship Id="rId37" Type="http://schemas.openxmlformats.org/officeDocument/2006/relationships/font" Target="fonts/GoogleSansMedium-bold.fntdata"/><Relationship Id="rId36" Type="http://schemas.openxmlformats.org/officeDocument/2006/relationships/font" Target="fonts/GoogleSansMedium-regular.fntdata"/><Relationship Id="rId39" Type="http://schemas.openxmlformats.org/officeDocument/2006/relationships/font" Target="fonts/GoogleSansMedium-boldItalic.fntdata"/><Relationship Id="rId38" Type="http://schemas.openxmlformats.org/officeDocument/2006/relationships/font" Target="fonts/GoogleSansMedium-italic.fntdata"/><Relationship Id="rId20" Type="http://schemas.openxmlformats.org/officeDocument/2006/relationships/font" Target="fonts/GoogleSansSemiBold-regular.fntdata"/><Relationship Id="rId22" Type="http://schemas.openxmlformats.org/officeDocument/2006/relationships/font" Target="fonts/GoogleSansSemiBold-italic.fntdata"/><Relationship Id="rId21" Type="http://schemas.openxmlformats.org/officeDocument/2006/relationships/font" Target="fonts/GoogleSansSemiBold-bold.fntdata"/><Relationship Id="rId24" Type="http://schemas.openxmlformats.org/officeDocument/2006/relationships/font" Target="fonts/GoogleSansMono-regular.fntdata"/><Relationship Id="rId23" Type="http://schemas.openxmlformats.org/officeDocument/2006/relationships/font" Target="fonts/GoogleSansSemiBold-boldItalic.fntdata"/><Relationship Id="rId26" Type="http://schemas.openxmlformats.org/officeDocument/2006/relationships/font" Target="fonts/GoogleSansMono-italic.fntdata"/><Relationship Id="rId25" Type="http://schemas.openxmlformats.org/officeDocument/2006/relationships/font" Target="fonts/GoogleSansMono-bold.fntdata"/><Relationship Id="rId28" Type="http://schemas.openxmlformats.org/officeDocument/2006/relationships/font" Target="fonts/RobotoMonoLight-regular.fntdata"/><Relationship Id="rId27" Type="http://schemas.openxmlformats.org/officeDocument/2006/relationships/font" Target="fonts/GoogleSansMono-boldItalic.fntdata"/><Relationship Id="rId29" Type="http://schemas.openxmlformats.org/officeDocument/2006/relationships/font" Target="fonts/RobotoMonoLight-bold.fntdata"/><Relationship Id="rId51" Type="http://schemas.openxmlformats.org/officeDocument/2006/relationships/font" Target="fonts/RobotoMono-boldItalic.fntdata"/><Relationship Id="rId50" Type="http://schemas.openxmlformats.org/officeDocument/2006/relationships/font" Target="fonts/RobotoMono-italic.fntdata"/><Relationship Id="rId53" Type="http://schemas.openxmlformats.org/officeDocument/2006/relationships/font" Target="fonts/OpenSansLight-bold.fntdata"/><Relationship Id="rId52" Type="http://schemas.openxmlformats.org/officeDocument/2006/relationships/font" Target="fonts/OpenSansLight-regular.fntdata"/><Relationship Id="rId11" Type="http://schemas.openxmlformats.org/officeDocument/2006/relationships/slide" Target="slides/slide2.xml"/><Relationship Id="rId55" Type="http://schemas.openxmlformats.org/officeDocument/2006/relationships/font" Target="fonts/OpenSansLight-boldItalic.fntdata"/><Relationship Id="rId10" Type="http://schemas.openxmlformats.org/officeDocument/2006/relationships/slide" Target="slides/slide1.xml"/><Relationship Id="rId54" Type="http://schemas.openxmlformats.org/officeDocument/2006/relationships/font" Target="fonts/OpenSansLight-italic.fntdata"/><Relationship Id="rId13" Type="http://schemas.openxmlformats.org/officeDocument/2006/relationships/slide" Target="slides/slide4.xml"/><Relationship Id="rId57" Type="http://schemas.openxmlformats.org/officeDocument/2006/relationships/font" Target="fonts/OpenSans-bold.fntdata"/><Relationship Id="rId12" Type="http://schemas.openxmlformats.org/officeDocument/2006/relationships/slide" Target="slides/slide3.xml"/><Relationship Id="rId56" Type="http://schemas.openxmlformats.org/officeDocument/2006/relationships/font" Target="fonts/OpenSans-regular.fntdata"/><Relationship Id="rId15" Type="http://schemas.openxmlformats.org/officeDocument/2006/relationships/slide" Target="slides/slide6.xml"/><Relationship Id="rId59" Type="http://schemas.openxmlformats.org/officeDocument/2006/relationships/font" Target="fonts/OpenSans-boldItalic.fntdata"/><Relationship Id="rId14" Type="http://schemas.openxmlformats.org/officeDocument/2006/relationships/slide" Target="slides/slide5.xml"/><Relationship Id="rId58" Type="http://schemas.openxmlformats.org/officeDocument/2006/relationships/font" Target="fonts/OpenSans-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igitaltveurope.com/2021/06/07/google-shifts-parts-of-youtube-to-google-cloud-platform/#close-modal"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fd76070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fd76070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Open Sans"/>
                <a:ea typeface="Open Sans"/>
                <a:cs typeface="Open Sans"/>
                <a:sym typeface="Open Sans"/>
              </a:rPr>
              <a:t>Google Cloud platform can handle the workload of YouTube. </a:t>
            </a:r>
            <a:r>
              <a:rPr lang="en" sz="1200" u="sng">
                <a:solidFill>
                  <a:schemeClr val="hlink"/>
                </a:solidFill>
                <a:highlight>
                  <a:srgbClr val="FFFFFF"/>
                </a:highlight>
                <a:latin typeface="Open Sans"/>
                <a:ea typeface="Open Sans"/>
                <a:cs typeface="Open Sans"/>
                <a:sym typeface="Open Sans"/>
                <a:hlinkClick r:id="rId2"/>
              </a:rPr>
              <a:t>https://www.digitaltveurope.com/2021/06/07/google-shifts-parts-of-youtube-to-google-cloud-platform/#close-modal</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marR="114300" rtl="0" algn="l">
              <a:lnSpc>
                <a:spcPct val="177777"/>
              </a:lnSpc>
              <a:spcBef>
                <a:spcPts val="0"/>
              </a:spcBef>
              <a:spcAft>
                <a:spcPts val="0"/>
              </a:spcAft>
              <a:buNone/>
            </a:pPr>
            <a:r>
              <a:rPr lang="en" sz="1350">
                <a:solidFill>
                  <a:srgbClr val="121737"/>
                </a:solidFill>
                <a:highlight>
                  <a:srgbClr val="FFFFFF"/>
                </a:highlight>
              </a:rPr>
              <a:t>google.com = 131,200,000,000</a:t>
            </a:r>
            <a:endParaRPr sz="1350">
              <a:solidFill>
                <a:srgbClr val="121737"/>
              </a:solidFill>
              <a:highlight>
                <a:srgbClr val="FFFFFF"/>
              </a:highlight>
            </a:endParaRPr>
          </a:p>
          <a:p>
            <a:pPr indent="0" lvl="0" marL="0" marR="114300" rtl="0" algn="l">
              <a:lnSpc>
                <a:spcPct val="177777"/>
              </a:lnSpc>
              <a:spcBef>
                <a:spcPts val="2400"/>
              </a:spcBef>
              <a:spcAft>
                <a:spcPts val="0"/>
              </a:spcAft>
              <a:buNone/>
            </a:pPr>
            <a:r>
              <a:rPr lang="en" sz="1350">
                <a:solidFill>
                  <a:srgbClr val="121737"/>
                </a:solidFill>
                <a:highlight>
                  <a:srgbClr val="FFFFFF"/>
                </a:highlight>
              </a:rPr>
              <a:t>youtube.com = 71,400,000,000</a:t>
            </a:r>
            <a:endParaRPr sz="1350">
              <a:solidFill>
                <a:srgbClr val="121737"/>
              </a:solidFill>
              <a:highlight>
                <a:srgbClr val="FFFFFF"/>
              </a:highlight>
            </a:endParaRPr>
          </a:p>
          <a:p>
            <a:pPr indent="0" lvl="0" marL="0" marR="114300" rtl="0" algn="l">
              <a:lnSpc>
                <a:spcPct val="177777"/>
              </a:lnSpc>
              <a:spcBef>
                <a:spcPts val="2400"/>
              </a:spcBef>
              <a:spcAft>
                <a:spcPts val="0"/>
              </a:spcAft>
              <a:buNone/>
            </a:pPr>
            <a:r>
              <a:rPr lang="en" sz="1350">
                <a:solidFill>
                  <a:srgbClr val="121737"/>
                </a:solidFill>
                <a:highlight>
                  <a:srgbClr val="FFFFFF"/>
                </a:highlight>
              </a:rPr>
              <a:t>According to a research </a:t>
            </a:r>
            <a:r>
              <a:rPr lang="en" sz="1350">
                <a:solidFill>
                  <a:srgbClr val="121737"/>
                </a:solidFill>
                <a:highlight>
                  <a:srgbClr val="FFFFFF"/>
                </a:highlight>
              </a:rPr>
              <a:t>conducted</a:t>
            </a:r>
            <a:r>
              <a:rPr lang="en" sz="1350">
                <a:solidFill>
                  <a:srgbClr val="121737"/>
                </a:solidFill>
                <a:highlight>
                  <a:srgbClr val="FFFFFF"/>
                </a:highlight>
              </a:rPr>
              <a:t> as of September 2024, by https://explodingtopics.com/blog/most-visited-websites.</a:t>
            </a:r>
            <a:endParaRPr sz="1350">
              <a:solidFill>
                <a:srgbClr val="121737"/>
              </a:solidFill>
              <a:highlight>
                <a:srgbClr val="FFFFFF"/>
              </a:highlight>
            </a:endParaRPr>
          </a:p>
          <a:p>
            <a:pPr indent="0" lvl="0" marL="0" rtl="0" algn="l">
              <a:spcBef>
                <a:spcPts val="240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9ceaf775d4_1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9ceaf775d4_1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ceaf775d4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ceaf775d4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Cloud Engineer and a community advocate. I do enjoy inspiring others through what I learn in tech with todays focus on the Google Cloud Platform.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9ceaf775d4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9ceaf775d4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talk covers the core concepts of serverless architecture, focusing on Firebase, a backend-as-a-service (BaaS) by Google. Firebase offers a collection of services that allows you to build serverless applications quickly, without managing infrastructure. Today, we will explore tools such as Firestore, Firebase Functions, and Firebase Hosting.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ceaf775d4_1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9ceaf775d4_1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only pay for what you use, reducing costs significantly compared to traditional server-based architectures. Serverless platforms handle provisioning, scaling, and managing servers, which allows developers to focus solely on writing code.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Additional Details</a:t>
            </a:r>
            <a:r>
              <a:rPr lang="en">
                <a:solidFill>
                  <a:schemeClr val="dk1"/>
                </a:solidFill>
              </a:rPr>
              <a:t>: Serverless architecture is ideal for unpredictable workloads, where auto-scaling is crucial. Services like AWS Lambda, Google Cloud Functions, and Firebase Functions exemplify this paradigm, allowing functions to run in response to events without server management.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r>
              <a:rPr lang="en">
                <a:solidFill>
                  <a:schemeClr val="dk1"/>
                </a:solidFill>
              </a:rPr>
              <a:t>: A use case for serverless architecture could be a social media application that needs to scale rapidly when user traffic surges, such as during a viral event or a product launch.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0e550ee7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e550ee7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Firebase offers a unified platform for building both mobile and web applications, with features like authentication, analytics, cloud messaging, and databases. Initially focused on mobile apps, Firebase has expanded into a comprehensive serverless platform with strong support for real-time data, event-driven functions, and easy integrations with Google Cloud.</a:t>
            </a:r>
            <a:endParaRPr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Additional Details</a:t>
            </a:r>
            <a:r>
              <a:rPr lang="en" sz="1600">
                <a:solidFill>
                  <a:schemeClr val="dk1"/>
                </a:solidFill>
              </a:rPr>
              <a:t>: Firebase supports integration with Google Cloud’s serverless tools, making it easy to scale from MVPs to enterprise-level applications. The platform reduces boilerplate code, speeding up development.</a:t>
            </a:r>
            <a:endParaRPr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Example</a:t>
            </a:r>
            <a:r>
              <a:rPr lang="en" sz="1600">
                <a:solidFill>
                  <a:schemeClr val="dk1"/>
                </a:solidFill>
              </a:rPr>
              <a:t>: For example, Firebase is used by apps like Duolingo and Alibaba for handling complex, high-volume workloads with minimal infrastructure maintenance.</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9ceaf775d4_2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9ceaf775d4_2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 sz="1500">
                <a:solidFill>
                  <a:schemeClr val="dk1"/>
                </a:solidFill>
              </a:rPr>
              <a:t>Firebase’s serverless offerings revolve around Firestore (a scalable NoSQL database), Firebase Functions (to execute backend logic), and Firebase Hosting (for deploying static and dynamic web apps). Together, these tools offer a robust environment for full-stack serverless applications.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Additional Details</a:t>
            </a:r>
            <a:r>
              <a:rPr lang="en" sz="1500">
                <a:solidFill>
                  <a:schemeClr val="dk1"/>
                </a:solidFill>
              </a:rPr>
              <a:t>: Firebase’s serverless tools are tightly integrated, ensuring smooth data flow between services. Firestore synchronizes in real-time, Firebase Functions can react to database changes, and Firebase Hosting serves secure, scalable web apps. This seamless connection is ideal for developing modern web applications.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Example</a:t>
            </a:r>
            <a:r>
              <a:rPr lang="en" sz="1500">
                <a:solidFill>
                  <a:schemeClr val="dk1"/>
                </a:solidFill>
              </a:rPr>
              <a:t>: A modern e-commerce platform could use Firebase Authentication for user management, Firestore to store product catalogs, and Firebase Functions for inventory updates when purchases are made.</a:t>
            </a:r>
            <a:endParaRPr sz="1500">
              <a:solidFill>
                <a:schemeClr val="dk1"/>
              </a:solidFill>
            </a:endParaRPr>
          </a:p>
          <a:p>
            <a:pPr indent="0" lvl="0" marL="0" rtl="0" algn="l">
              <a:spcBef>
                <a:spcPts val="1200"/>
              </a:spcBef>
              <a:spcAft>
                <a:spcPts val="0"/>
              </a:spcAft>
              <a:buNone/>
            </a:pPr>
            <a:r>
              <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e550ee7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0e550ee7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Firestore is a flexible, scalable NoSQL cloud database. It uses collections and documents to store data, offering real-time synchronization between clients and the database. Firestore allows you to structure data in a way that mirrors the relationships in your application without needing predefined schemas.</a:t>
            </a:r>
            <a:endParaRPr sz="1800">
              <a:solidFill>
                <a:schemeClr val="dk1"/>
              </a:solidFill>
            </a:endParaRPr>
          </a:p>
          <a:p>
            <a:pPr indent="0" lvl="0" marL="0" rtl="0" algn="l">
              <a:spcBef>
                <a:spcPts val="0"/>
              </a:spcBef>
              <a:spcAft>
                <a:spcPts val="0"/>
              </a:spcAft>
              <a:buClr>
                <a:schemeClr val="dk1"/>
              </a:buClr>
              <a:buSzPts val="1100"/>
              <a:buFont typeface="Arial"/>
              <a:buNone/>
            </a:pPr>
            <a:r>
              <a:rPr b="1" lang="en" sz="1800">
                <a:solidFill>
                  <a:schemeClr val="dk1"/>
                </a:solidFill>
              </a:rPr>
              <a:t>Additional Details</a:t>
            </a:r>
            <a:r>
              <a:rPr lang="en" sz="1800">
                <a:solidFill>
                  <a:schemeClr val="dk1"/>
                </a:solidFill>
              </a:rPr>
              <a:t>: One of Firestore’s key features is its real-time sync across platforms (web, iOS, Android), making it a powerful tool for apps that require real-time collaboration or dynamic data. It also supports offline mode, meaning apps can continue to function even without internet connectivity.</a:t>
            </a:r>
            <a:endParaRPr sz="1800">
              <a:solidFill>
                <a:schemeClr val="dk1"/>
              </a:solidFill>
            </a:endParaRPr>
          </a:p>
          <a:p>
            <a:pPr indent="0" lvl="0" marL="0" rtl="0" algn="l">
              <a:spcBef>
                <a:spcPts val="0"/>
              </a:spcBef>
              <a:spcAft>
                <a:spcPts val="0"/>
              </a:spcAft>
              <a:buClr>
                <a:schemeClr val="dk1"/>
              </a:buClr>
              <a:buSzPts val="1100"/>
              <a:buFont typeface="Arial"/>
              <a:buNone/>
            </a:pPr>
            <a:r>
              <a:rPr b="1" lang="en" sz="1800">
                <a:solidFill>
                  <a:schemeClr val="dk1"/>
                </a:solidFill>
              </a:rPr>
              <a:t>Example</a:t>
            </a:r>
            <a:r>
              <a:rPr lang="en" sz="1800">
                <a:solidFill>
                  <a:schemeClr val="dk1"/>
                </a:solidFill>
              </a:rPr>
              <a:t>: Collaborative apps like Google Docs, where multiple users are editing data simultaneously, are prime candidates for Firestore due to its low-latency synchronization.</a:t>
            </a:r>
            <a:endParaRPr sz="1800">
              <a:solidFill>
                <a:schemeClr val="dk1"/>
              </a:solidFill>
            </a:endParaRPr>
          </a:p>
          <a:p>
            <a:pPr indent="0" lvl="0" marL="0" rtl="0" algn="l">
              <a:spcBef>
                <a:spcPts val="0"/>
              </a:spcBef>
              <a:spcAft>
                <a:spcPts val="0"/>
              </a:spcAft>
              <a:buNone/>
            </a:pPr>
            <a:r>
              <a:t/>
            </a:r>
            <a:endParaRPr sz="2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ca231998d_21_10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9ca231998d_21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ede2044bb033c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ede2044bb033c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105"/>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0" name="Google Shape;350;p105"/>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106"/>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3" name="Google Shape;353;p106"/>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107"/>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56" name="Google Shape;356;p107"/>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357" name="Shape 357"/>
        <p:cNvGrpSpPr/>
        <p:nvPr/>
      </p:nvGrpSpPr>
      <p:grpSpPr>
        <a:xfrm>
          <a:off x="0" y="0"/>
          <a:ext cx="0" cy="0"/>
          <a:chOff x="0" y="0"/>
          <a:chExt cx="0" cy="0"/>
        </a:xfrm>
      </p:grpSpPr>
      <p:sp>
        <p:nvSpPr>
          <p:cNvPr id="358" name="Google Shape;358;p108"/>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9" name="Google Shape;359;p108"/>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56" name="Google Shape;56;p14"/>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57" name="Google Shape;57;p14"/>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1_1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7"/>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8"/>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9"/>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p:cSld name="CUSTOM_5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0"/>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p:cSld name="CUSTOM_5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1"/>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1">
  <p:cSld name="CUSTOM_5_1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2"/>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3"/>
          <p:cNvSpPr txBox="1"/>
          <p:nvPr>
            <p:ph type="title"/>
          </p:nvPr>
        </p:nvSpPr>
        <p:spPr>
          <a:xfrm>
            <a:off x="794975" y="1333800"/>
            <a:ext cx="3541800" cy="24759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4"/>
          <p:cNvSpPr txBox="1"/>
          <p:nvPr>
            <p:ph type="title"/>
          </p:nvPr>
        </p:nvSpPr>
        <p:spPr>
          <a:xfrm>
            <a:off x="4740450" y="1030300"/>
            <a:ext cx="3669600" cy="249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78" name="Shape 78"/>
        <p:cNvGrpSpPr/>
        <p:nvPr/>
      </p:nvGrpSpPr>
      <p:grpSpPr>
        <a:xfrm>
          <a:off x="0" y="0"/>
          <a:ext cx="0" cy="0"/>
          <a:chOff x="0" y="0"/>
          <a:chExt cx="0" cy="0"/>
        </a:xfrm>
      </p:grpSpPr>
      <p:sp>
        <p:nvSpPr>
          <p:cNvPr id="79" name="Google Shape;79;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1" name="Google Shape;81;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2" name="Google Shape;8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83" name="Shape 83"/>
        <p:cNvGrpSpPr/>
        <p:nvPr/>
      </p:nvGrpSpPr>
      <p:grpSpPr>
        <a:xfrm>
          <a:off x="0" y="0"/>
          <a:ext cx="0" cy="0"/>
          <a:chOff x="0" y="0"/>
          <a:chExt cx="0" cy="0"/>
        </a:xfrm>
      </p:grpSpPr>
      <p:sp>
        <p:nvSpPr>
          <p:cNvPr id="84" name="Google Shape;84;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5" name="Google Shape;85;p2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6" name="Google Shape;8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87" name="Shape 87"/>
        <p:cNvGrpSpPr/>
        <p:nvPr/>
      </p:nvGrpSpPr>
      <p:grpSpPr>
        <a:xfrm>
          <a:off x="0" y="0"/>
          <a:ext cx="0" cy="0"/>
          <a:chOff x="0" y="0"/>
          <a:chExt cx="0" cy="0"/>
        </a:xfrm>
      </p:grpSpPr>
      <p:sp>
        <p:nvSpPr>
          <p:cNvPr id="88" name="Google Shape;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2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2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91" name="Shape 91"/>
        <p:cNvGrpSpPr/>
        <p:nvPr/>
      </p:nvGrpSpPr>
      <p:grpSpPr>
        <a:xfrm>
          <a:off x="0" y="0"/>
          <a:ext cx="0" cy="0"/>
          <a:chOff x="0" y="0"/>
          <a:chExt cx="0" cy="0"/>
        </a:xfrm>
      </p:grpSpPr>
      <p:sp>
        <p:nvSpPr>
          <p:cNvPr id="92" name="Google Shape;9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2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94" name="Google Shape;94;p28"/>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95" name="Shape 95"/>
        <p:cNvGrpSpPr/>
        <p:nvPr/>
      </p:nvGrpSpPr>
      <p:grpSpPr>
        <a:xfrm>
          <a:off x="0" y="0"/>
          <a:ext cx="0" cy="0"/>
          <a:chOff x="0" y="0"/>
          <a:chExt cx="0" cy="0"/>
        </a:xfrm>
      </p:grpSpPr>
      <p:sp>
        <p:nvSpPr>
          <p:cNvPr id="96" name="Google Shape;9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8" name="Google Shape;98;p2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99" name="Google Shape;99;p2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00" name="Google Shape;100;p29"/>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3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03" name="Google Shape;1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3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105" name="Google Shape;105;p3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08" name="Shape 108"/>
        <p:cNvGrpSpPr/>
        <p:nvPr/>
      </p:nvGrpSpPr>
      <p:grpSpPr>
        <a:xfrm>
          <a:off x="0" y="0"/>
          <a:ext cx="0" cy="0"/>
          <a:chOff x="0" y="0"/>
          <a:chExt cx="0" cy="0"/>
        </a:xfrm>
      </p:grpSpPr>
      <p:sp>
        <p:nvSpPr>
          <p:cNvPr id="109" name="Google Shape;10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0" name="Google Shape;110;p32"/>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115" name="Shape 115"/>
        <p:cNvGrpSpPr/>
        <p:nvPr/>
      </p:nvGrpSpPr>
      <p:grpSpPr>
        <a:xfrm>
          <a:off x="0" y="0"/>
          <a:ext cx="0" cy="0"/>
          <a:chOff x="0" y="0"/>
          <a:chExt cx="0" cy="0"/>
        </a:xfrm>
      </p:grpSpPr>
      <p:pic>
        <p:nvPicPr>
          <p:cNvPr id="116" name="Google Shape;116;p34"/>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7" name="Google Shape;117;p34"/>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118" name="Google Shape;118;p34"/>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5"/>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35"/>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
        <p:nvSpPr>
          <p:cNvPr id="122" name="Google Shape;122;p35"/>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36"/>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36"/>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p:txBody>
      </p:sp>
      <p:sp>
        <p:nvSpPr>
          <p:cNvPr id="126" name="Google Shape;126;p36"/>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37"/>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37"/>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p:txBody>
      </p:sp>
      <p:sp>
        <p:nvSpPr>
          <p:cNvPr id="130" name="Google Shape;130;p37"/>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_1_1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38"/>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38"/>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p:txBody>
      </p:sp>
      <p:sp>
        <p:nvSpPr>
          <p:cNvPr id="134" name="Google Shape;134;p38"/>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9"/>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37" name="Google Shape;137;p39"/>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p:cSld name="CUSTOM_5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40"/>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0" name="Google Shape;140;p40"/>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p:cSld name="CUSTOM_5_1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41"/>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3" name="Google Shape;143;p41"/>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1">
  <p:cSld name="CUSTOM_5_1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42"/>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6" name="Google Shape;146;p42"/>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43"/>
          <p:cNvSpPr txBox="1"/>
          <p:nvPr>
            <p:ph type="title"/>
          </p:nvPr>
        </p:nvSpPr>
        <p:spPr>
          <a:xfrm>
            <a:off x="794975" y="1333800"/>
            <a:ext cx="3541800" cy="24759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4"/>
          <p:cNvSpPr txBox="1"/>
          <p:nvPr>
            <p:ph type="title"/>
          </p:nvPr>
        </p:nvSpPr>
        <p:spPr>
          <a:xfrm>
            <a:off x="4740450" y="1030300"/>
            <a:ext cx="3669600" cy="249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51" name="Shape 151"/>
        <p:cNvGrpSpPr/>
        <p:nvPr/>
      </p:nvGrpSpPr>
      <p:grpSpPr>
        <a:xfrm>
          <a:off x="0" y="0"/>
          <a:ext cx="0" cy="0"/>
          <a:chOff x="0" y="0"/>
          <a:chExt cx="0" cy="0"/>
        </a:xfrm>
      </p:grpSpPr>
      <p:sp>
        <p:nvSpPr>
          <p:cNvPr id="152" name="Google Shape;152;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 name="Google Shape;153;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54" name="Google Shape;154;p4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55" name="Google Shape;15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6" name="Google Shape;156;p45"/>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57" name="Shape 157"/>
        <p:cNvGrpSpPr/>
        <p:nvPr/>
      </p:nvGrpSpPr>
      <p:grpSpPr>
        <a:xfrm>
          <a:off x="0" y="0"/>
          <a:ext cx="0" cy="0"/>
          <a:chOff x="0" y="0"/>
          <a:chExt cx="0" cy="0"/>
        </a:xfrm>
      </p:grpSpPr>
      <p:sp>
        <p:nvSpPr>
          <p:cNvPr id="158" name="Google Shape;158;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9" name="Google Shape;159;p4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60" name="Google Shape;16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61" name="Google Shape;161;p46"/>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162" name="Shape 162"/>
        <p:cNvGrpSpPr/>
        <p:nvPr/>
      </p:nvGrpSpPr>
      <p:grpSpPr>
        <a:xfrm>
          <a:off x="0" y="0"/>
          <a:ext cx="0" cy="0"/>
          <a:chOff x="0" y="0"/>
          <a:chExt cx="0" cy="0"/>
        </a:xfrm>
      </p:grpSpPr>
      <p:sp>
        <p:nvSpPr>
          <p:cNvPr id="163" name="Google Shape;16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4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65" name="Google Shape;165;p47"/>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166" name="Google Shape;166;p4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67" name="Shape 167"/>
        <p:cNvGrpSpPr/>
        <p:nvPr/>
      </p:nvGrpSpPr>
      <p:grpSpPr>
        <a:xfrm>
          <a:off x="0" y="0"/>
          <a:ext cx="0" cy="0"/>
          <a:chOff x="0" y="0"/>
          <a:chExt cx="0" cy="0"/>
        </a:xfrm>
      </p:grpSpPr>
      <p:sp>
        <p:nvSpPr>
          <p:cNvPr id="168" name="Google Shape;16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4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70" name="Google Shape;170;p48"/>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71" name="Google Shape;171;p48"/>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172" name="Shape 172"/>
        <p:cNvGrpSpPr/>
        <p:nvPr/>
      </p:nvGrpSpPr>
      <p:grpSpPr>
        <a:xfrm>
          <a:off x="0" y="0"/>
          <a:ext cx="0" cy="0"/>
          <a:chOff x="0" y="0"/>
          <a:chExt cx="0" cy="0"/>
        </a:xfrm>
      </p:grpSpPr>
      <p:sp>
        <p:nvSpPr>
          <p:cNvPr id="173" name="Google Shape;17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4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5" name="Google Shape;175;p4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176" name="Google Shape;176;p4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77" name="Google Shape;177;p49"/>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78" name="Google Shape;178;p49"/>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sp>
        <p:nvSpPr>
          <p:cNvPr id="180" name="Google Shape;180;p5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81" name="Google Shape;18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5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183" name="Google Shape;183;p5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pic>
        <p:nvPicPr>
          <p:cNvPr id="184" name="Google Shape;184;p50"/>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
        <p:nvSpPr>
          <p:cNvPr id="186" name="Google Shape;18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87" name="Google Shape;187;p51"/>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92" name="Shape 192"/>
        <p:cNvGrpSpPr/>
        <p:nvPr/>
      </p:nvGrpSpPr>
      <p:grpSpPr>
        <a:xfrm>
          <a:off x="0" y="0"/>
          <a:ext cx="0" cy="0"/>
          <a:chOff x="0" y="0"/>
          <a:chExt cx="0" cy="0"/>
        </a:xfrm>
      </p:grpSpPr>
      <p:sp>
        <p:nvSpPr>
          <p:cNvPr id="193" name="Google Shape;193;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4" name="Google Shape;194;p53"/>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95" name="Google Shape;19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3"/>
          <p:cNvPicPr preferRelativeResize="0"/>
          <p:nvPr/>
        </p:nvPicPr>
        <p:blipFill rotWithShape="1">
          <a:blip r:embed="rId2">
            <a:alphaModFix/>
          </a:blip>
          <a:srcRect b="13502" l="0" r="0" t="0"/>
          <a:stretch/>
        </p:blipFill>
        <p:spPr>
          <a:xfrm>
            <a:off x="241600" y="4559451"/>
            <a:ext cx="2156224" cy="337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97" name="Shape 197"/>
        <p:cNvGrpSpPr/>
        <p:nvPr/>
      </p:nvGrpSpPr>
      <p:grpSpPr>
        <a:xfrm>
          <a:off x="0" y="0"/>
          <a:ext cx="0" cy="0"/>
          <a:chOff x="0" y="0"/>
          <a:chExt cx="0" cy="0"/>
        </a:xfrm>
      </p:grpSpPr>
      <p:sp>
        <p:nvSpPr>
          <p:cNvPr id="198" name="Google Shape;198;p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99" name="Google Shape;199;p54"/>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00" name="Google Shape;20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201" name="Shape 201"/>
        <p:cNvGrpSpPr/>
        <p:nvPr/>
      </p:nvGrpSpPr>
      <p:grpSpPr>
        <a:xfrm>
          <a:off x="0" y="0"/>
          <a:ext cx="0" cy="0"/>
          <a:chOff x="0" y="0"/>
          <a:chExt cx="0" cy="0"/>
        </a:xfrm>
      </p:grpSpPr>
      <p:sp>
        <p:nvSpPr>
          <p:cNvPr id="202" name="Google Shape;20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55"/>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04" name="Google Shape;204;p55"/>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type="blank">
  <p:cSld name="BLANK">
    <p:spTree>
      <p:nvGrpSpPr>
        <p:cNvPr id="205" name="Shape 205"/>
        <p:cNvGrpSpPr/>
        <p:nvPr/>
      </p:nvGrpSpPr>
      <p:grpSpPr>
        <a:xfrm>
          <a:off x="0" y="0"/>
          <a:ext cx="0" cy="0"/>
          <a:chOff x="0" y="0"/>
          <a:chExt cx="0" cy="0"/>
        </a:xfrm>
      </p:grpSpPr>
      <p:sp>
        <p:nvSpPr>
          <p:cNvPr id="206" name="Google Shape;20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56"/>
          <p:cNvPicPr preferRelativeResize="0"/>
          <p:nvPr/>
        </p:nvPicPr>
        <p:blipFill rotWithShape="1">
          <a:blip r:embed="rId2">
            <a:alphaModFix/>
          </a:blip>
          <a:srcRect b="13502" l="0" r="0" t="0"/>
          <a:stretch/>
        </p:blipFill>
        <p:spPr>
          <a:xfrm>
            <a:off x="87750" y="4587025"/>
            <a:ext cx="251147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6">
    <p:spTree>
      <p:nvGrpSpPr>
        <p:cNvPr id="208" name="Shape 208"/>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09" name="Shape 209"/>
        <p:cNvGrpSpPr/>
        <p:nvPr/>
      </p:nvGrpSpPr>
      <p:grpSpPr>
        <a:xfrm>
          <a:off x="0" y="0"/>
          <a:ext cx="0" cy="0"/>
          <a:chOff x="0" y="0"/>
          <a:chExt cx="0" cy="0"/>
        </a:xfrm>
      </p:grpSpPr>
      <p:sp>
        <p:nvSpPr>
          <p:cNvPr id="210" name="Google Shape;210;p58"/>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8"/>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12" name="Shape 212"/>
        <p:cNvGrpSpPr/>
        <p:nvPr/>
      </p:nvGrpSpPr>
      <p:grpSpPr>
        <a:xfrm>
          <a:off x="0" y="0"/>
          <a:ext cx="0" cy="0"/>
          <a:chOff x="0" y="0"/>
          <a:chExt cx="0" cy="0"/>
        </a:xfrm>
      </p:grpSpPr>
      <p:sp>
        <p:nvSpPr>
          <p:cNvPr id="213" name="Google Shape;213;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214" name="Shape 214"/>
        <p:cNvGrpSpPr/>
        <p:nvPr/>
      </p:nvGrpSpPr>
      <p:grpSpPr>
        <a:xfrm>
          <a:off x="0" y="0"/>
          <a:ext cx="0" cy="0"/>
          <a:chOff x="0" y="0"/>
          <a:chExt cx="0" cy="0"/>
        </a:xfrm>
      </p:grpSpPr>
      <p:sp>
        <p:nvSpPr>
          <p:cNvPr id="215" name="Google Shape;215;p60"/>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216" name="Shape 216"/>
        <p:cNvGrpSpPr/>
        <p:nvPr/>
      </p:nvGrpSpPr>
      <p:grpSpPr>
        <a:xfrm>
          <a:off x="0" y="0"/>
          <a:ext cx="0" cy="0"/>
          <a:chOff x="0" y="0"/>
          <a:chExt cx="0" cy="0"/>
        </a:xfrm>
      </p:grpSpPr>
      <p:sp>
        <p:nvSpPr>
          <p:cNvPr id="217" name="Google Shape;217;p61"/>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218" name="Shape 218"/>
        <p:cNvGrpSpPr/>
        <p:nvPr/>
      </p:nvGrpSpPr>
      <p:grpSpPr>
        <a:xfrm>
          <a:off x="0" y="0"/>
          <a:ext cx="0" cy="0"/>
          <a:chOff x="0" y="0"/>
          <a:chExt cx="0" cy="0"/>
        </a:xfrm>
      </p:grpSpPr>
      <p:sp>
        <p:nvSpPr>
          <p:cNvPr id="219" name="Google Shape;219;p62"/>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220" name="Shape 220"/>
        <p:cNvGrpSpPr/>
        <p:nvPr/>
      </p:nvGrpSpPr>
      <p:grpSpPr>
        <a:xfrm>
          <a:off x="0" y="0"/>
          <a:ext cx="0" cy="0"/>
          <a:chOff x="0" y="0"/>
          <a:chExt cx="0" cy="0"/>
        </a:xfrm>
      </p:grpSpPr>
      <p:sp>
        <p:nvSpPr>
          <p:cNvPr id="221" name="Google Shape;221;p63"/>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64"/>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224" name="Shape 22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225" name="Shape 225"/>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226" name="Shape 226"/>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227" name="Shape 227"/>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228" name="Shape 228"/>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229" name="Shape 229"/>
        <p:cNvGrpSpPr/>
        <p:nvPr/>
      </p:nvGrpSpPr>
      <p:grpSpPr>
        <a:xfrm>
          <a:off x="0" y="0"/>
          <a:ext cx="0" cy="0"/>
          <a:chOff x="0" y="0"/>
          <a:chExt cx="0" cy="0"/>
        </a:xfrm>
      </p:grpSpPr>
      <p:pic>
        <p:nvPicPr>
          <p:cNvPr id="230" name="Google Shape;230;p70"/>
          <p:cNvPicPr preferRelativeResize="0"/>
          <p:nvPr/>
        </p:nvPicPr>
        <p:blipFill rotWithShape="1">
          <a:blip r:embed="rId2">
            <a:alphaModFix/>
          </a:blip>
          <a:srcRect b="0" l="0" r="0" t="0"/>
          <a:stretch/>
        </p:blipFill>
        <p:spPr>
          <a:xfrm>
            <a:off x="0" y="-1025"/>
            <a:ext cx="9143998" cy="5145576"/>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231" name="Shape 231"/>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232" name="Shape 232"/>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233" name="Shape 2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234" name="Shape 234"/>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235" name="Shape 235"/>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7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7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7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79"/>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244" name="Shape 244"/>
        <p:cNvGrpSpPr/>
        <p:nvPr/>
      </p:nvGrpSpPr>
      <p:grpSpPr>
        <a:xfrm>
          <a:off x="0" y="0"/>
          <a:ext cx="0" cy="0"/>
          <a:chOff x="0" y="0"/>
          <a:chExt cx="0" cy="0"/>
        </a:xfrm>
      </p:grpSpPr>
      <p:cxnSp>
        <p:nvCxnSpPr>
          <p:cNvPr id="245" name="Google Shape;245;p80"/>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246" name="Shape 246"/>
        <p:cNvGrpSpPr/>
        <p:nvPr/>
      </p:nvGrpSpPr>
      <p:grpSpPr>
        <a:xfrm>
          <a:off x="0" y="0"/>
          <a:ext cx="0" cy="0"/>
          <a:chOff x="0" y="0"/>
          <a:chExt cx="0" cy="0"/>
        </a:xfrm>
      </p:grpSpPr>
      <p:sp>
        <p:nvSpPr>
          <p:cNvPr id="247" name="Google Shape;247;p81"/>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248" name="Google Shape;248;p81"/>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249" name="Shape 249"/>
        <p:cNvGrpSpPr/>
        <p:nvPr/>
      </p:nvGrpSpPr>
      <p:grpSpPr>
        <a:xfrm>
          <a:off x="0" y="0"/>
          <a:ext cx="0" cy="0"/>
          <a:chOff x="0" y="0"/>
          <a:chExt cx="0" cy="0"/>
        </a:xfrm>
      </p:grpSpPr>
      <p:sp>
        <p:nvSpPr>
          <p:cNvPr id="250" name="Google Shape;250;p8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2" name="Google Shape;252;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253" name="Shape 253"/>
        <p:cNvGrpSpPr/>
        <p:nvPr/>
      </p:nvGrpSpPr>
      <p:grpSpPr>
        <a:xfrm>
          <a:off x="0" y="0"/>
          <a:ext cx="0" cy="0"/>
          <a:chOff x="0" y="0"/>
          <a:chExt cx="0" cy="0"/>
        </a:xfrm>
      </p:grpSpPr>
      <p:sp>
        <p:nvSpPr>
          <p:cNvPr id="254" name="Google Shape;254;p83"/>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55" name="Google Shape;255;p83"/>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85"/>
          <p:cNvSpPr txBox="1"/>
          <p:nvPr>
            <p:ph idx="12" type="sldNum"/>
          </p:nvPr>
        </p:nvSpPr>
        <p:spPr>
          <a:xfrm>
            <a:off x="8472458" y="4663217"/>
            <a:ext cx="548663" cy="393638"/>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86"/>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4" name="Google Shape;264;p86"/>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5" name="Google Shape;265;p86"/>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87"/>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8" name="Google Shape;268;p87"/>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9" name="Google Shape;269;p87"/>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88"/>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2" name="Google Shape;272;p88"/>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73" name="Google Shape;273;p88"/>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89"/>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6" name="Google Shape;276;p89"/>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7" name="Google Shape;277;p89"/>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90"/>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80" name="Google Shape;280;p90"/>
          <p:cNvSpPr txBox="1"/>
          <p:nvPr>
            <p:ph idx="1" type="body"/>
          </p:nvPr>
        </p:nvSpPr>
        <p:spPr>
          <a:xfrm>
            <a:off x="451256" y="1160634"/>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1" name="Google Shape;281;p90"/>
          <p:cNvSpPr txBox="1"/>
          <p:nvPr>
            <p:ph idx="2" type="subTitle"/>
          </p:nvPr>
        </p:nvSpPr>
        <p:spPr>
          <a:xfrm>
            <a:off x="422681"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82" name="Google Shape;282;p90"/>
          <p:cNvSpPr txBox="1"/>
          <p:nvPr>
            <p:ph type="title"/>
          </p:nvPr>
        </p:nvSpPr>
        <p:spPr>
          <a:xfrm>
            <a:off x="347644" y="483797"/>
            <a:ext cx="7851150"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91"/>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solidFill>
                <a:schemeClr val="dk2"/>
              </a:solidFill>
              <a:latin typeface="Helvetica Neue"/>
              <a:ea typeface="Helvetica Neue"/>
              <a:cs typeface="Helvetica Neue"/>
              <a:sym typeface="Helvetica Neue"/>
            </a:endParaRPr>
          </a:p>
        </p:txBody>
      </p:sp>
      <p:sp>
        <p:nvSpPr>
          <p:cNvPr id="285" name="Google Shape;285;p91"/>
          <p:cNvSpPr txBox="1"/>
          <p:nvPr>
            <p:ph idx="1" type="body"/>
          </p:nvPr>
        </p:nvSpPr>
        <p:spPr>
          <a:xfrm>
            <a:off x="451256" y="1593431"/>
            <a:ext cx="3313125"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6" name="Google Shape;286;p91"/>
          <p:cNvSpPr txBox="1"/>
          <p:nvPr>
            <p:ph type="title"/>
          </p:nvPr>
        </p:nvSpPr>
        <p:spPr>
          <a:xfrm>
            <a:off x="347644" y="483797"/>
            <a:ext cx="3520350"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87" name="Google Shape;287;p91"/>
          <p:cNvSpPr txBox="1"/>
          <p:nvPr>
            <p:ph idx="2" type="subTitle"/>
          </p:nvPr>
        </p:nvSpPr>
        <p:spPr>
          <a:xfrm>
            <a:off x="422681" y="1138228"/>
            <a:ext cx="3313125"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88" name="Google Shape;288;p91"/>
          <p:cNvSpPr/>
          <p:nvPr/>
        </p:nvSpPr>
        <p:spPr>
          <a:xfrm>
            <a:off x="4598616" y="4556"/>
            <a:ext cx="4545338"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92"/>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91" name="Google Shape;291;p92"/>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2" name="Google Shape;292;p92"/>
          <p:cNvSpPr txBox="1"/>
          <p:nvPr>
            <p:ph idx="1"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93" name="Google Shape;293;p92"/>
          <p:cNvSpPr txBox="1"/>
          <p:nvPr>
            <p:ph idx="2"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93"/>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96" name="Google Shape;296;p93"/>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97" name="Google Shape;297;p93"/>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8" name="Google Shape;298;p93"/>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94"/>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01" name="Google Shape;301;p94"/>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02" name="Google Shape;302;p94"/>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03" name="Google Shape;303;p94"/>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304" name="Shape 304"/>
        <p:cNvGrpSpPr/>
        <p:nvPr/>
      </p:nvGrpSpPr>
      <p:grpSpPr>
        <a:xfrm>
          <a:off x="0" y="0"/>
          <a:ext cx="0" cy="0"/>
          <a:chOff x="0" y="0"/>
          <a:chExt cx="0" cy="0"/>
        </a:xfrm>
      </p:grpSpPr>
      <p:sp>
        <p:nvSpPr>
          <p:cNvPr id="305" name="Google Shape;305;p95"/>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06" name="Google Shape;306;p95"/>
          <p:cNvSpPr txBox="1"/>
          <p:nvPr/>
        </p:nvSpPr>
        <p:spPr>
          <a:xfrm>
            <a:off x="0" y="0"/>
            <a:ext cx="1125000" cy="30852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p:txBody>
      </p:sp>
      <p:sp>
        <p:nvSpPr>
          <p:cNvPr id="307" name="Google Shape;307;p95"/>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08" name="Google Shape;308;p95"/>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09" name="Google Shape;309;p95"/>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310" name="Shape 31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311" name="Shape 311"/>
        <p:cNvGrpSpPr/>
        <p:nvPr/>
      </p:nvGrpSpPr>
      <p:grpSpPr>
        <a:xfrm>
          <a:off x="0" y="0"/>
          <a:ext cx="0" cy="0"/>
          <a:chOff x="0" y="0"/>
          <a:chExt cx="0" cy="0"/>
        </a:xfrm>
      </p:grpSpPr>
      <p:sp>
        <p:nvSpPr>
          <p:cNvPr id="312" name="Google Shape;312;p97"/>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13" name="Google Shape;313;p97"/>
          <p:cNvSpPr txBox="1"/>
          <p:nvPr>
            <p:ph idx="1"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314" name="Google Shape;314;p97"/>
          <p:cNvSpPr txBox="1"/>
          <p:nvPr>
            <p:ph idx="2"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15" name="Google Shape;315;p97"/>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98"/>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18" name="Google Shape;318;p98"/>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19" name="Google Shape;319;p98"/>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0" name="Google Shape;320;p98"/>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99"/>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23" name="Google Shape;323;p99"/>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4" name="Google Shape;324;p99"/>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25" name="Google Shape;325;p99"/>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100"/>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8" name="Google Shape;328;p100"/>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29" name="Google Shape;329;p100"/>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101"/>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32" name="Google Shape;332;p101"/>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33" name="Google Shape;333;p101"/>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102"/>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36" name="Google Shape;336;p102"/>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37" name="Google Shape;337;p102"/>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103"/>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40" name="Google Shape;340;p103"/>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41" name="Google Shape;341;p103"/>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42" name="Google Shape;342;p103"/>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104"/>
          <p:cNvSpPr txBox="1"/>
          <p:nvPr/>
        </p:nvSpPr>
        <p:spPr>
          <a:xfrm>
            <a:off x="435150" y="1198294"/>
            <a:ext cx="8214863" cy="506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45" name="Google Shape;345;p104"/>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46" name="Google Shape;346;p104"/>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47" name="Google Shape;347;p104"/>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19" Type="http://schemas.openxmlformats.org/officeDocument/2006/relationships/theme" Target="../theme/theme4.xml"/><Relationship Id="rId6" Type="http://schemas.openxmlformats.org/officeDocument/2006/relationships/slideLayout" Target="../slideLayouts/slideLayout36.xml"/><Relationship Id="rId18" Type="http://schemas.openxmlformats.org/officeDocument/2006/relationships/slideLayout" Target="../slideLayouts/slideLayout48.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5" Type="http://schemas.openxmlformats.org/officeDocument/2006/relationships/slideLayout" Target="../slideLayouts/slideLayout53.xml"/><Relationship Id="rId6" Type="http://schemas.openxmlformats.org/officeDocument/2006/relationships/slideLayout" Target="../slideLayouts/slideLayout54.xml"/><Relationship Id="rId29" Type="http://schemas.openxmlformats.org/officeDocument/2006/relationships/slideLayout" Target="../slideLayouts/slideLayout77.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32" Type="http://schemas.openxmlformats.org/officeDocument/2006/relationships/theme" Target="../theme/theme3.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25" Type="http://schemas.openxmlformats.org/officeDocument/2006/relationships/theme" Target="../theme/theme6.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1" name="Shape 111"/>
        <p:cNvGrpSpPr/>
        <p:nvPr/>
      </p:nvGrpSpPr>
      <p:grpSpPr>
        <a:xfrm>
          <a:off x="0" y="0"/>
          <a:ext cx="0" cy="0"/>
          <a:chOff x="0" y="0"/>
          <a:chExt cx="0" cy="0"/>
        </a:xfrm>
      </p:grpSpPr>
      <p:sp>
        <p:nvSpPr>
          <p:cNvPr id="112" name="Google Shape;11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13" name="Google Shape;11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14" name="Google Shape;11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 name="Shape 188"/>
        <p:cNvGrpSpPr/>
        <p:nvPr/>
      </p:nvGrpSpPr>
      <p:grpSpPr>
        <a:xfrm>
          <a:off x="0" y="0"/>
          <a:ext cx="0" cy="0"/>
          <a:chOff x="0" y="0"/>
          <a:chExt cx="0" cy="0"/>
        </a:xfrm>
      </p:grpSpPr>
      <p:sp>
        <p:nvSpPr>
          <p:cNvPr id="189" name="Google Shape;189;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90" name="Google Shape;190;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1" name="Google Shape;19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6" name="Shape 256"/>
        <p:cNvGrpSpPr/>
        <p:nvPr/>
      </p:nvGrpSpPr>
      <p:grpSpPr>
        <a:xfrm>
          <a:off x="0" y="0"/>
          <a:ext cx="0" cy="0"/>
          <a:chOff x="0" y="0"/>
          <a:chExt cx="0" cy="0"/>
        </a:xfrm>
      </p:grpSpPr>
      <p:sp>
        <p:nvSpPr>
          <p:cNvPr id="257" name="Google Shape;257;p84"/>
          <p:cNvSpPr txBox="1"/>
          <p:nvPr>
            <p:ph type="title"/>
          </p:nvPr>
        </p:nvSpPr>
        <p:spPr>
          <a:xfrm>
            <a:off x="311700" y="445025"/>
            <a:ext cx="8520638" cy="572738"/>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Google Sans"/>
              <a:buNone/>
              <a:defRPr sz="28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258" name="Google Shape;258;p84"/>
          <p:cNvSpPr txBox="1"/>
          <p:nvPr>
            <p:ph idx="12" type="sldNum"/>
          </p:nvPr>
        </p:nvSpPr>
        <p:spPr>
          <a:xfrm>
            <a:off x="8472458" y="4663217"/>
            <a:ext cx="548663" cy="393638"/>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84"/>
          <p:cNvSpPr txBox="1"/>
          <p:nvPr>
            <p:ph idx="1" type="body"/>
          </p:nvPr>
        </p:nvSpPr>
        <p:spPr>
          <a:xfrm>
            <a:off x="451256" y="1160634"/>
            <a:ext cx="8214863" cy="2402663"/>
          </a:xfrm>
          <a:prstGeom prst="rect">
            <a:avLst/>
          </a:prstGeom>
          <a:noFill/>
          <a:ln>
            <a:noFill/>
          </a:ln>
        </p:spPr>
        <p:txBody>
          <a:bodyPr anchorCtr="0" anchor="t" bIns="34275" lIns="34275" spcFirstLastPara="1" rIns="34275" wrap="square" tIns="34275">
            <a:spAutoFit/>
          </a:bodyPr>
          <a:lstStyle>
            <a:lvl1pPr indent="-342900" lvl="0" marL="4572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indent="-342900" lvl="1" marL="9144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2pPr>
            <a:lvl3pPr indent="-317500" lvl="2" marL="13716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3pPr>
            <a:lvl4pPr indent="-317500" lvl="3" marL="18288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4pPr>
            <a:lvl5pPr indent="-298450" lvl="4" marL="22860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5pPr>
            <a:lvl6pPr indent="-298450" lvl="5" marL="27432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6pPr>
            <a:lvl7pPr indent="-298450" lvl="6" marL="32004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7pPr>
            <a:lvl8pPr indent="-298450" lvl="7" marL="36576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8pPr>
            <a:lvl9pPr indent="-298450" lvl="8" marL="41148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image" Target="../media/image5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7.png"/><Relationship Id="rId4" Type="http://schemas.openxmlformats.org/officeDocument/2006/relationships/image" Target="../media/image58.png"/><Relationship Id="rId5" Type="http://schemas.openxmlformats.org/officeDocument/2006/relationships/image" Target="../media/image56.jpg"/><Relationship Id="rId6" Type="http://schemas.openxmlformats.org/officeDocument/2006/relationships/image" Target="../media/image57.png"/><Relationship Id="rId7"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70.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70.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xml"/><Relationship Id="rId3" Type="http://schemas.openxmlformats.org/officeDocument/2006/relationships/image" Target="../media/image6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3" name="Shape 363"/>
        <p:cNvGrpSpPr/>
        <p:nvPr/>
      </p:nvGrpSpPr>
      <p:grpSpPr>
        <a:xfrm>
          <a:off x="0" y="0"/>
          <a:ext cx="0" cy="0"/>
          <a:chOff x="0" y="0"/>
          <a:chExt cx="0" cy="0"/>
        </a:xfrm>
      </p:grpSpPr>
      <p:sp>
        <p:nvSpPr>
          <p:cNvPr id="364" name="Google Shape;364;p109"/>
          <p:cNvSpPr txBox="1"/>
          <p:nvPr/>
        </p:nvSpPr>
        <p:spPr>
          <a:xfrm>
            <a:off x="503325" y="90050"/>
            <a:ext cx="34401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Roboto Mono"/>
                <a:ea typeface="Roboto Mono"/>
                <a:cs typeface="Roboto Mono"/>
                <a:sym typeface="Roboto Mono"/>
              </a:rPr>
              <a:t>Did you know ?</a:t>
            </a:r>
            <a:endParaRPr b="1" sz="2100">
              <a:solidFill>
                <a:schemeClr val="dk2"/>
              </a:solidFill>
              <a:latin typeface="Roboto Mono"/>
              <a:ea typeface="Roboto Mono"/>
              <a:cs typeface="Roboto Mono"/>
              <a:sym typeface="Roboto Mono"/>
            </a:endParaRPr>
          </a:p>
        </p:txBody>
      </p:sp>
      <p:pic>
        <p:nvPicPr>
          <p:cNvPr id="365" name="Google Shape;365;p109"/>
          <p:cNvPicPr preferRelativeResize="0"/>
          <p:nvPr/>
        </p:nvPicPr>
        <p:blipFill>
          <a:blip r:embed="rId3">
            <a:alphaModFix/>
          </a:blip>
          <a:stretch>
            <a:fillRect/>
          </a:stretch>
        </p:blipFill>
        <p:spPr>
          <a:xfrm>
            <a:off x="1428275" y="603075"/>
            <a:ext cx="5359024" cy="3014449"/>
          </a:xfrm>
          <a:prstGeom prst="rect">
            <a:avLst/>
          </a:prstGeom>
          <a:noFill/>
          <a:ln>
            <a:noFill/>
          </a:ln>
        </p:spPr>
      </p:pic>
      <p:sp>
        <p:nvSpPr>
          <p:cNvPr id="366" name="Google Shape;366;p109"/>
          <p:cNvSpPr txBox="1"/>
          <p:nvPr/>
        </p:nvSpPr>
        <p:spPr>
          <a:xfrm>
            <a:off x="405500" y="3692225"/>
            <a:ext cx="82275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FFFFF"/>
                </a:highlight>
                <a:latin typeface="Open Sans"/>
                <a:ea typeface="Open Sans"/>
                <a:cs typeface="Open Sans"/>
                <a:sym typeface="Open Sans"/>
              </a:rPr>
              <a:t>Youtube, which has 2 billion monthly active users and is the second most-visited website on the internet, currently exists solely within Google’s internal data centre infrastructure. </a:t>
            </a:r>
            <a:endParaRPr sz="2100">
              <a:solidFill>
                <a:schemeClr val="dk2"/>
              </a:solidFill>
              <a:latin typeface="Roboto Mono Light"/>
              <a:ea typeface="Roboto Mono Light"/>
              <a:cs typeface="Roboto Mono Light"/>
              <a:sym typeface="Roboto Mon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18"/>
          <p:cNvSpPr txBox="1"/>
          <p:nvPr>
            <p:ph type="title"/>
          </p:nvPr>
        </p:nvSpPr>
        <p:spPr>
          <a:xfrm>
            <a:off x="565600" y="178425"/>
            <a:ext cx="7122000" cy="1647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rgbClr val="000000"/>
                </a:solidFill>
                <a:latin typeface="Google Sans Medium"/>
                <a:ea typeface="Google Sans Medium"/>
                <a:cs typeface="Google Sans Medium"/>
                <a:sym typeface="Google Sans Medium"/>
              </a:rPr>
              <a:t>Let’s Be Friends :)</a:t>
            </a:r>
            <a:endParaRPr sz="6000">
              <a:solidFill>
                <a:srgbClr val="000000"/>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a:p>
        </p:txBody>
      </p:sp>
      <p:pic>
        <p:nvPicPr>
          <p:cNvPr id="430" name="Google Shape;430;p118"/>
          <p:cNvPicPr preferRelativeResize="0"/>
          <p:nvPr/>
        </p:nvPicPr>
        <p:blipFill rotWithShape="1">
          <a:blip r:embed="rId3">
            <a:alphaModFix/>
          </a:blip>
          <a:srcRect b="30366" l="0" r="-1317" t="0"/>
          <a:stretch/>
        </p:blipFill>
        <p:spPr>
          <a:xfrm>
            <a:off x="2730925" y="1211075"/>
            <a:ext cx="2120125" cy="1758325"/>
          </a:xfrm>
          <a:prstGeom prst="rect">
            <a:avLst/>
          </a:prstGeom>
          <a:noFill/>
          <a:ln>
            <a:noFill/>
          </a:ln>
        </p:spPr>
      </p:pic>
      <p:sp>
        <p:nvSpPr>
          <p:cNvPr id="431" name="Google Shape;431;p118"/>
          <p:cNvSpPr txBox="1"/>
          <p:nvPr/>
        </p:nvSpPr>
        <p:spPr>
          <a:xfrm>
            <a:off x="2774650" y="3457950"/>
            <a:ext cx="2510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Google Sans Medium"/>
                <a:ea typeface="Google Sans Medium"/>
                <a:cs typeface="Google Sans Medium"/>
                <a:sym typeface="Google Sans Medium"/>
              </a:rPr>
              <a:t>@jumason_felix</a:t>
            </a:r>
            <a:endParaRPr sz="1800">
              <a:solidFill>
                <a:schemeClr val="accent1"/>
              </a:solidFill>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110"/>
          <p:cNvPicPr preferRelativeResize="0"/>
          <p:nvPr/>
        </p:nvPicPr>
        <p:blipFill rotWithShape="1">
          <a:blip r:embed="rId3">
            <a:alphaModFix/>
          </a:blip>
          <a:srcRect b="0" l="0" r="0" t="0"/>
          <a:stretch/>
        </p:blipFill>
        <p:spPr>
          <a:xfrm>
            <a:off x="5710243" y="0"/>
            <a:ext cx="3433757" cy="5143500"/>
          </a:xfrm>
          <a:prstGeom prst="rect">
            <a:avLst/>
          </a:prstGeom>
          <a:noFill/>
          <a:ln>
            <a:noFill/>
          </a:ln>
        </p:spPr>
      </p:pic>
      <p:pic>
        <p:nvPicPr>
          <p:cNvPr id="372" name="Google Shape;372;p110"/>
          <p:cNvPicPr preferRelativeResize="0"/>
          <p:nvPr/>
        </p:nvPicPr>
        <p:blipFill>
          <a:blip r:embed="rId4">
            <a:alphaModFix/>
          </a:blip>
          <a:stretch>
            <a:fillRect/>
          </a:stretch>
        </p:blipFill>
        <p:spPr>
          <a:xfrm>
            <a:off x="-36025" y="5"/>
            <a:ext cx="9144003" cy="5143501"/>
          </a:xfrm>
          <a:prstGeom prst="rect">
            <a:avLst/>
          </a:prstGeom>
          <a:noFill/>
          <a:ln>
            <a:noFill/>
          </a:ln>
        </p:spPr>
      </p:pic>
      <p:sp>
        <p:nvSpPr>
          <p:cNvPr id="373" name="Google Shape;373;p110"/>
          <p:cNvSpPr txBox="1"/>
          <p:nvPr>
            <p:ph type="title"/>
          </p:nvPr>
        </p:nvSpPr>
        <p:spPr>
          <a:xfrm>
            <a:off x="189125" y="2274300"/>
            <a:ext cx="4847100" cy="1736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Develop  Serverless Apps with </a:t>
            </a:r>
            <a:r>
              <a:rPr lang="en"/>
              <a:t>.</a:t>
            </a:r>
            <a:endParaRPr/>
          </a:p>
        </p:txBody>
      </p:sp>
      <p:pic>
        <p:nvPicPr>
          <p:cNvPr id="374" name="Google Shape;374;p110"/>
          <p:cNvPicPr preferRelativeResize="0"/>
          <p:nvPr/>
        </p:nvPicPr>
        <p:blipFill rotWithShape="1">
          <a:blip r:embed="rId5">
            <a:alphaModFix/>
          </a:blip>
          <a:srcRect b="0" l="22624" r="0" t="0"/>
          <a:stretch/>
        </p:blipFill>
        <p:spPr>
          <a:xfrm>
            <a:off x="5418475" y="-32187"/>
            <a:ext cx="3857624" cy="4750675"/>
          </a:xfrm>
          <a:prstGeom prst="rect">
            <a:avLst/>
          </a:prstGeom>
          <a:noFill/>
          <a:ln>
            <a:noFill/>
          </a:ln>
        </p:spPr>
      </p:pic>
      <p:grpSp>
        <p:nvGrpSpPr>
          <p:cNvPr id="375" name="Google Shape;375;p110"/>
          <p:cNvGrpSpPr/>
          <p:nvPr/>
        </p:nvGrpSpPr>
        <p:grpSpPr>
          <a:xfrm>
            <a:off x="115675" y="205200"/>
            <a:ext cx="3613500" cy="684575"/>
            <a:chOff x="-1149000" y="444250"/>
            <a:chExt cx="3613500" cy="684575"/>
          </a:xfrm>
        </p:grpSpPr>
        <p:sp>
          <p:nvSpPr>
            <p:cNvPr id="376" name="Google Shape;376;p110"/>
            <p:cNvSpPr txBox="1"/>
            <p:nvPr/>
          </p:nvSpPr>
          <p:spPr>
            <a:xfrm>
              <a:off x="-1149000" y="444250"/>
              <a:ext cx="36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oogle Sans"/>
                  <a:ea typeface="Google Sans"/>
                  <a:cs typeface="Google Sans"/>
                  <a:sym typeface="Google Sans"/>
                </a:rPr>
                <a:t>Google Cloud Skills for Africa</a:t>
              </a:r>
              <a:endParaRPr sz="1600">
                <a:solidFill>
                  <a:schemeClr val="lt1"/>
                </a:solidFill>
                <a:latin typeface="Google Sans"/>
                <a:ea typeface="Google Sans"/>
                <a:cs typeface="Google Sans"/>
                <a:sym typeface="Google Sans"/>
              </a:endParaRPr>
            </a:p>
          </p:txBody>
        </p:sp>
        <p:sp>
          <p:nvSpPr>
            <p:cNvPr id="377" name="Google Shape;377;p110"/>
            <p:cNvSpPr txBox="1"/>
            <p:nvPr/>
          </p:nvSpPr>
          <p:spPr>
            <a:xfrm>
              <a:off x="-169500" y="667125"/>
              <a:ext cx="21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oogle Sans"/>
                  <a:ea typeface="Google Sans"/>
                  <a:cs typeface="Google Sans"/>
                  <a:sym typeface="Google Sans"/>
                </a:rPr>
                <a:t>2024</a:t>
              </a:r>
              <a:endParaRPr b="1" sz="1800">
                <a:solidFill>
                  <a:schemeClr val="lt1"/>
                </a:solidFill>
                <a:latin typeface="Google Sans"/>
                <a:ea typeface="Google Sans"/>
                <a:cs typeface="Google Sans"/>
                <a:sym typeface="Google Sans"/>
              </a:endParaRPr>
            </a:p>
          </p:txBody>
        </p:sp>
      </p:grpSp>
      <p:pic>
        <p:nvPicPr>
          <p:cNvPr id="378" name="Google Shape;378;p110"/>
          <p:cNvPicPr preferRelativeResize="0"/>
          <p:nvPr/>
        </p:nvPicPr>
        <p:blipFill>
          <a:blip r:embed="rId6">
            <a:alphaModFix/>
          </a:blip>
          <a:stretch>
            <a:fillRect/>
          </a:stretch>
        </p:blipFill>
        <p:spPr>
          <a:xfrm>
            <a:off x="364603" y="889775"/>
            <a:ext cx="2001000" cy="476250"/>
          </a:xfrm>
          <a:prstGeom prst="rect">
            <a:avLst/>
          </a:prstGeom>
          <a:noFill/>
          <a:ln>
            <a:noFill/>
          </a:ln>
        </p:spPr>
      </p:pic>
      <p:pic>
        <p:nvPicPr>
          <p:cNvPr id="379" name="Google Shape;379;p110"/>
          <p:cNvPicPr preferRelativeResize="0"/>
          <p:nvPr/>
        </p:nvPicPr>
        <p:blipFill>
          <a:blip r:embed="rId7">
            <a:alphaModFix/>
          </a:blip>
          <a:stretch>
            <a:fillRect/>
          </a:stretch>
        </p:blipFill>
        <p:spPr>
          <a:xfrm>
            <a:off x="2711650" y="2800063"/>
            <a:ext cx="2417239" cy="684575"/>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pic>
        <p:nvPicPr>
          <p:cNvPr id="384" name="Google Shape;384;p111"/>
          <p:cNvPicPr preferRelativeResize="0"/>
          <p:nvPr/>
        </p:nvPicPr>
        <p:blipFill>
          <a:blip r:embed="rId4">
            <a:alphaModFix/>
          </a:blip>
          <a:stretch>
            <a:fillRect/>
          </a:stretch>
        </p:blipFill>
        <p:spPr>
          <a:xfrm>
            <a:off x="491700" y="831300"/>
            <a:ext cx="1704250" cy="476250"/>
          </a:xfrm>
          <a:prstGeom prst="rect">
            <a:avLst/>
          </a:prstGeom>
          <a:noFill/>
          <a:ln>
            <a:noFill/>
          </a:ln>
        </p:spPr>
      </p:pic>
      <p:sp>
        <p:nvSpPr>
          <p:cNvPr id="385" name="Google Shape;385;p111"/>
          <p:cNvSpPr txBox="1"/>
          <p:nvPr>
            <p:ph type="title"/>
          </p:nvPr>
        </p:nvSpPr>
        <p:spPr>
          <a:xfrm>
            <a:off x="3568550" y="1875750"/>
            <a:ext cx="5359500" cy="2544900"/>
          </a:xfrm>
          <a:prstGeom prst="rect">
            <a:avLst/>
          </a:prstGeom>
        </p:spPr>
        <p:txBody>
          <a:bodyPr anchorCtr="0" anchor="t" bIns="91425" lIns="0" spcFirstLastPara="1" rIns="0" wrap="square" tIns="0">
            <a:normAutofit fontScale="90000"/>
          </a:bodyPr>
          <a:lstStyle/>
          <a:p>
            <a:pPr indent="0" lvl="0" marL="0" rtl="0" algn="l">
              <a:spcBef>
                <a:spcPts val="0"/>
              </a:spcBef>
              <a:spcAft>
                <a:spcPts val="0"/>
              </a:spcAft>
              <a:buNone/>
            </a:pPr>
            <a:r>
              <a:rPr lang="en" sz="4400"/>
              <a:t>Empowering developers with Firebase for serverless app architecture</a:t>
            </a:r>
            <a:endParaRPr/>
          </a:p>
        </p:txBody>
      </p:sp>
      <p:grpSp>
        <p:nvGrpSpPr>
          <p:cNvPr id="386" name="Google Shape;386;p111"/>
          <p:cNvGrpSpPr/>
          <p:nvPr/>
        </p:nvGrpSpPr>
        <p:grpSpPr>
          <a:xfrm>
            <a:off x="46275" y="482800"/>
            <a:ext cx="3613500" cy="743475"/>
            <a:chOff x="0" y="521375"/>
            <a:chExt cx="3613500" cy="743475"/>
          </a:xfrm>
        </p:grpSpPr>
        <p:sp>
          <p:nvSpPr>
            <p:cNvPr id="387" name="Google Shape;387;p111"/>
            <p:cNvSpPr txBox="1"/>
            <p:nvPr/>
          </p:nvSpPr>
          <p:spPr>
            <a:xfrm>
              <a:off x="0" y="521375"/>
              <a:ext cx="36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oogle Sans"/>
                  <a:ea typeface="Google Sans"/>
                  <a:cs typeface="Google Sans"/>
                  <a:sym typeface="Google Sans"/>
                </a:rPr>
                <a:t>Google Cloud Skills for Africa</a:t>
              </a:r>
              <a:endParaRPr sz="1600">
                <a:solidFill>
                  <a:schemeClr val="lt1"/>
                </a:solidFill>
                <a:latin typeface="Google Sans"/>
                <a:ea typeface="Google Sans"/>
                <a:cs typeface="Google Sans"/>
                <a:sym typeface="Google Sans"/>
              </a:endParaRPr>
            </a:p>
          </p:txBody>
        </p:sp>
        <p:sp>
          <p:nvSpPr>
            <p:cNvPr id="388" name="Google Shape;388;p111"/>
            <p:cNvSpPr txBox="1"/>
            <p:nvPr/>
          </p:nvSpPr>
          <p:spPr>
            <a:xfrm>
              <a:off x="946675" y="803150"/>
              <a:ext cx="21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oogle Sans"/>
                  <a:ea typeface="Google Sans"/>
                  <a:cs typeface="Google Sans"/>
                  <a:sym typeface="Google Sans"/>
                </a:rPr>
                <a:t>2024</a:t>
              </a:r>
              <a:endParaRPr b="1" sz="1800">
                <a:solidFill>
                  <a:schemeClr val="lt1"/>
                </a:solidFill>
                <a:latin typeface="Google Sans"/>
                <a:ea typeface="Google Sans"/>
                <a:cs typeface="Google Sans"/>
                <a:sym typeface="Google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2" name="Shape 392"/>
        <p:cNvGrpSpPr/>
        <p:nvPr/>
      </p:nvGrpSpPr>
      <p:grpSpPr>
        <a:xfrm>
          <a:off x="0" y="0"/>
          <a:ext cx="0" cy="0"/>
          <a:chOff x="0" y="0"/>
          <a:chExt cx="0" cy="0"/>
        </a:xfrm>
      </p:grpSpPr>
      <p:sp>
        <p:nvSpPr>
          <p:cNvPr id="393" name="Google Shape;393;p112"/>
          <p:cNvSpPr txBox="1"/>
          <p:nvPr>
            <p:ph idx="1" type="body"/>
          </p:nvPr>
        </p:nvSpPr>
        <p:spPr>
          <a:xfrm>
            <a:off x="152400" y="290675"/>
            <a:ext cx="9422700" cy="4097400"/>
          </a:xfrm>
          <a:prstGeom prst="rect">
            <a:avLst/>
          </a:prstGeom>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Char char="●"/>
            </a:pPr>
            <a:r>
              <a:rPr lang="en" sz="2100">
                <a:solidFill>
                  <a:schemeClr val="dk1"/>
                </a:solidFill>
              </a:rPr>
              <a:t>What is</a:t>
            </a:r>
            <a:r>
              <a:rPr lang="en" sz="2100">
                <a:solidFill>
                  <a:schemeClr val="dk1"/>
                </a:solidFill>
              </a:rPr>
              <a:t> serverless architecture ?</a:t>
            </a:r>
            <a:endParaRPr sz="2100">
              <a:solidFill>
                <a:schemeClr val="dk1"/>
              </a:solidFill>
            </a:endParaRPr>
          </a:p>
          <a:p>
            <a:pPr indent="0" lvl="0" marL="914400" rtl="0" algn="l">
              <a:spcBef>
                <a:spcPts val="1200"/>
              </a:spcBef>
              <a:spcAft>
                <a:spcPts val="0"/>
              </a:spcAft>
              <a:buNone/>
            </a:pPr>
            <a:r>
              <a:rPr lang="en" sz="2100">
                <a:solidFill>
                  <a:schemeClr val="dk1"/>
                </a:solidFill>
              </a:rPr>
              <a:t>A cloud computing execution model where the cloud provider dynamically manages the infrastructure for developers.</a:t>
            </a:r>
            <a:endParaRPr sz="2100">
              <a:solidFill>
                <a:schemeClr val="dk1"/>
              </a:solidFill>
            </a:endParaRPr>
          </a:p>
          <a:p>
            <a:pPr indent="0" lvl="0" marL="0" rtl="0" algn="l">
              <a:spcBef>
                <a:spcPts val="1200"/>
              </a:spcBef>
              <a:spcAft>
                <a:spcPts val="0"/>
              </a:spcAft>
              <a:buNone/>
            </a:pPr>
            <a:r>
              <a:rPr lang="en" sz="2100">
                <a:solidFill>
                  <a:schemeClr val="dk1"/>
                </a:solidFill>
              </a:rPr>
              <a:t>Why serverless? Key advantages: cost efficiency, scalability, and reduced operational overhead</a:t>
            </a:r>
            <a:endParaRPr sz="2100">
              <a:solidFill>
                <a:schemeClr val="dk1"/>
              </a:solidFill>
            </a:endParaRPr>
          </a:p>
          <a:p>
            <a:pPr indent="0" lvl="0" marL="0" rtl="0" algn="l">
              <a:spcBef>
                <a:spcPts val="1200"/>
              </a:spcBef>
              <a:spcAft>
                <a:spcPts val="0"/>
              </a:spcAft>
              <a:buNone/>
            </a:pPr>
            <a:r>
              <a:rPr lang="en" sz="2100">
                <a:solidFill>
                  <a:schemeClr val="dk1"/>
                </a:solidFill>
              </a:rPr>
              <a:t>Examples of serverless services</a:t>
            </a:r>
            <a:endParaRPr sz="2100">
              <a:solidFill>
                <a:schemeClr val="dk1"/>
              </a:solidFill>
            </a:endParaRPr>
          </a:p>
          <a:p>
            <a:pPr indent="-361950" lvl="0" marL="457200" rtl="0" algn="l">
              <a:spcBef>
                <a:spcPts val="1200"/>
              </a:spcBef>
              <a:spcAft>
                <a:spcPts val="0"/>
              </a:spcAft>
              <a:buClr>
                <a:schemeClr val="dk1"/>
              </a:buClr>
              <a:buSzPts val="2100"/>
              <a:buChar char="●"/>
            </a:pPr>
            <a:r>
              <a:rPr lang="en" sz="2100">
                <a:solidFill>
                  <a:schemeClr val="dk1"/>
                </a:solidFill>
              </a:rPr>
              <a:t>Google Cloud Functions</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Firebase Functions</a:t>
            </a:r>
            <a:endParaRPr sz="2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7" name="Shape 397"/>
        <p:cNvGrpSpPr/>
        <p:nvPr/>
      </p:nvGrpSpPr>
      <p:grpSpPr>
        <a:xfrm>
          <a:off x="0" y="0"/>
          <a:ext cx="0" cy="0"/>
          <a:chOff x="0" y="0"/>
          <a:chExt cx="0" cy="0"/>
        </a:xfrm>
      </p:grpSpPr>
      <p:pic>
        <p:nvPicPr>
          <p:cNvPr id="398" name="Google Shape;398;p113"/>
          <p:cNvPicPr preferRelativeResize="0"/>
          <p:nvPr/>
        </p:nvPicPr>
        <p:blipFill rotWithShape="1">
          <a:blip r:embed="rId3">
            <a:alphaModFix/>
          </a:blip>
          <a:srcRect b="0" l="0" r="0" t="27948"/>
          <a:stretch/>
        </p:blipFill>
        <p:spPr>
          <a:xfrm>
            <a:off x="466201" y="440000"/>
            <a:ext cx="7564227" cy="4087699"/>
          </a:xfrm>
          <a:prstGeom prst="rect">
            <a:avLst/>
          </a:prstGeom>
          <a:noFill/>
          <a:ln>
            <a:noFill/>
          </a:ln>
        </p:spPr>
      </p:pic>
      <p:sp>
        <p:nvSpPr>
          <p:cNvPr id="399" name="Google Shape;399;p113"/>
          <p:cNvSpPr txBox="1"/>
          <p:nvPr/>
        </p:nvSpPr>
        <p:spPr>
          <a:xfrm>
            <a:off x="1224300" y="100700"/>
            <a:ext cx="34401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Overview of Firebase</a:t>
            </a:r>
            <a:endParaRPr b="1" sz="1800">
              <a:solidFill>
                <a:schemeClr val="dk2"/>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pic>
        <p:nvPicPr>
          <p:cNvPr id="404" name="Google Shape;404;p114"/>
          <p:cNvPicPr preferRelativeResize="0"/>
          <p:nvPr/>
        </p:nvPicPr>
        <p:blipFill rotWithShape="1">
          <a:blip r:embed="rId4">
            <a:alphaModFix/>
          </a:blip>
          <a:srcRect b="67246" l="180" r="65685" t="-16"/>
          <a:stretch/>
        </p:blipFill>
        <p:spPr>
          <a:xfrm>
            <a:off x="0" y="25"/>
            <a:ext cx="3592627" cy="1940174"/>
          </a:xfrm>
          <a:prstGeom prst="rect">
            <a:avLst/>
          </a:prstGeom>
          <a:noFill/>
          <a:ln>
            <a:noFill/>
          </a:ln>
        </p:spPr>
      </p:pic>
      <p:sp>
        <p:nvSpPr>
          <p:cNvPr id="405" name="Google Shape;405;p114"/>
          <p:cNvSpPr/>
          <p:nvPr/>
        </p:nvSpPr>
        <p:spPr>
          <a:xfrm>
            <a:off x="8728600" y="355275"/>
            <a:ext cx="121200" cy="12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4"/>
          <p:cNvSpPr txBox="1"/>
          <p:nvPr/>
        </p:nvSpPr>
        <p:spPr>
          <a:xfrm>
            <a:off x="500250" y="1805700"/>
            <a:ext cx="8372100" cy="294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 sz="2300">
                <a:solidFill>
                  <a:schemeClr val="dk1"/>
                </a:solidFill>
              </a:rPr>
              <a:t>Core Firebase Tools for Serverless Development</a:t>
            </a:r>
            <a:endParaRPr b="1" sz="2300">
              <a:solidFill>
                <a:schemeClr val="dk1"/>
              </a:solidFill>
            </a:endParaRPr>
          </a:p>
          <a:p>
            <a:pPr indent="-361950" lvl="0" marL="457200" rtl="0" algn="l">
              <a:lnSpc>
                <a:spcPct val="115000"/>
              </a:lnSpc>
              <a:spcBef>
                <a:spcPts val="1200"/>
              </a:spcBef>
              <a:spcAft>
                <a:spcPts val="0"/>
              </a:spcAft>
              <a:buClr>
                <a:schemeClr val="dk1"/>
              </a:buClr>
              <a:buSzPts val="2100"/>
              <a:buChar char="●"/>
            </a:pPr>
            <a:r>
              <a:rPr lang="en" sz="2100">
                <a:solidFill>
                  <a:schemeClr val="dk1"/>
                </a:solidFill>
              </a:rPr>
              <a:t>Firestore: NoSQL database</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Firebase Functions: Event-driven, serverless logic</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Firebase Hosting: Static site hosting with SSL</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Cloud Build: Automating deployment pipelines</a:t>
            </a:r>
            <a:endParaRPr sz="2100">
              <a:solidFill>
                <a:schemeClr val="dk1"/>
              </a:solidFill>
            </a:endParaRPr>
          </a:p>
          <a:p>
            <a:pPr indent="0" lvl="0" marL="457200" rtl="0" algn="l">
              <a:spcBef>
                <a:spcPts val="2200"/>
              </a:spcBef>
              <a:spcAft>
                <a:spcPts val="0"/>
              </a:spcAft>
              <a:buNone/>
            </a:pPr>
            <a:r>
              <a:t/>
            </a:r>
            <a:endParaRPr sz="2800">
              <a:solidFill>
                <a:srgbClr val="3C4043"/>
              </a:solidFill>
              <a:latin typeface="Google Sans Text"/>
              <a:ea typeface="Google Sans Text"/>
              <a:cs typeface="Google Sans Text"/>
              <a:sym typeface="Google Sans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pic>
        <p:nvPicPr>
          <p:cNvPr id="411" name="Google Shape;411;p115"/>
          <p:cNvPicPr preferRelativeResize="0"/>
          <p:nvPr/>
        </p:nvPicPr>
        <p:blipFill rotWithShape="1">
          <a:blip r:embed="rId4">
            <a:alphaModFix/>
          </a:blip>
          <a:srcRect b="67246" l="180" r="65685" t="-16"/>
          <a:stretch/>
        </p:blipFill>
        <p:spPr>
          <a:xfrm>
            <a:off x="0" y="25"/>
            <a:ext cx="3592627" cy="1940174"/>
          </a:xfrm>
          <a:prstGeom prst="rect">
            <a:avLst/>
          </a:prstGeom>
          <a:noFill/>
          <a:ln>
            <a:noFill/>
          </a:ln>
        </p:spPr>
      </p:pic>
      <p:sp>
        <p:nvSpPr>
          <p:cNvPr id="412" name="Google Shape;412;p115"/>
          <p:cNvSpPr/>
          <p:nvPr/>
        </p:nvSpPr>
        <p:spPr>
          <a:xfrm>
            <a:off x="8728600" y="355275"/>
            <a:ext cx="121200" cy="12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5"/>
          <p:cNvSpPr txBox="1"/>
          <p:nvPr/>
        </p:nvSpPr>
        <p:spPr>
          <a:xfrm>
            <a:off x="500250" y="1805700"/>
            <a:ext cx="8372100" cy="302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 sz="2300">
                <a:solidFill>
                  <a:schemeClr val="dk1"/>
                </a:solidFill>
              </a:rPr>
              <a:t>Firestore for Database Management</a:t>
            </a:r>
            <a:endParaRPr b="1" sz="2300">
              <a:solidFill>
                <a:schemeClr val="dk1"/>
              </a:solidFill>
            </a:endParaRPr>
          </a:p>
          <a:p>
            <a:pPr indent="-361950" lvl="0" marL="457200" rtl="0" algn="l">
              <a:lnSpc>
                <a:spcPct val="115000"/>
              </a:lnSpc>
              <a:spcBef>
                <a:spcPts val="1200"/>
              </a:spcBef>
              <a:spcAft>
                <a:spcPts val="0"/>
              </a:spcAft>
              <a:buClr>
                <a:schemeClr val="dk1"/>
              </a:buClr>
              <a:buSzPts val="2100"/>
              <a:buChar char="●"/>
            </a:pPr>
            <a:r>
              <a:rPr lang="en" sz="2100">
                <a:solidFill>
                  <a:schemeClr val="dk1"/>
                </a:solidFill>
              </a:rPr>
              <a:t>Firestore architecture (collections and documents)</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Benefits: scalability, real-time synchronization</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Use cases: handling structured/unstructured data in serverless apps</a:t>
            </a:r>
            <a:endParaRPr sz="2100">
              <a:solidFill>
                <a:schemeClr val="dk1"/>
              </a:solidFill>
            </a:endParaRPr>
          </a:p>
          <a:p>
            <a:pPr indent="0" lvl="0" marL="457200" rtl="0" algn="l">
              <a:spcBef>
                <a:spcPts val="2200"/>
              </a:spcBef>
              <a:spcAft>
                <a:spcPts val="0"/>
              </a:spcAft>
              <a:buNone/>
            </a:pPr>
            <a:r>
              <a:t/>
            </a:r>
            <a:endParaRPr b="1" sz="3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116"/>
          <p:cNvPicPr preferRelativeResize="0"/>
          <p:nvPr/>
        </p:nvPicPr>
        <p:blipFill>
          <a:blip r:embed="rId3">
            <a:alphaModFix/>
          </a:blip>
          <a:stretch>
            <a:fillRect/>
          </a:stretch>
        </p:blipFill>
        <p:spPr>
          <a:xfrm>
            <a:off x="1546988" y="360244"/>
            <a:ext cx="6050015" cy="40412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117"/>
          <p:cNvSpPr txBox="1"/>
          <p:nvPr>
            <p:ph type="title"/>
          </p:nvPr>
        </p:nvSpPr>
        <p:spPr>
          <a:xfrm>
            <a:off x="2863450" y="2179550"/>
            <a:ext cx="5718300" cy="101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650"/>
              <a:t>Authentication is the digital key that unlocks the gateway to trust, securing our virtual realms and ensuring that only those with the rightful credentials can navigate the landscapes of the interconnected world</a:t>
            </a:r>
            <a:endParaRPr sz="1650"/>
          </a:p>
        </p:txBody>
      </p:sp>
      <p:sp>
        <p:nvSpPr>
          <p:cNvPr id="424" name="Google Shape;424;p117"/>
          <p:cNvSpPr txBox="1"/>
          <p:nvPr/>
        </p:nvSpPr>
        <p:spPr>
          <a:xfrm>
            <a:off x="444325" y="313350"/>
            <a:ext cx="302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latin typeface="Google Sans"/>
                <a:ea typeface="Google Sans"/>
                <a:cs typeface="Google Sans"/>
                <a:sym typeface="Google Sans"/>
              </a:rPr>
              <a:t>Web Development </a:t>
            </a:r>
            <a:endParaRPr sz="2600">
              <a:solidFill>
                <a:schemeClr val="lt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